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17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CD647266-4263-41E9-96A8-B5117028719B}"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D647266-4263-41E9-96A8-B5117028719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D647266-4263-41E9-96A8-B5117028719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D647266-4263-41E9-96A8-B5117028719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D647266-4263-41E9-96A8-B5117028719B}"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D647266-4263-41E9-96A8-B5117028719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CD647266-4263-41E9-96A8-B5117028719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CD647266-4263-41E9-96A8-B5117028719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CD647266-4263-41E9-96A8-B5117028719B}"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D647266-4263-41E9-96A8-B5117028719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BF1ED2C0-A2BE-48D8-A046-CF127E196A5B}" type="datetimeFigureOut">
              <a:rPr lang="ar-IQ" smtClean="0"/>
              <a:t>14/09/1441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D647266-4263-41E9-96A8-B5117028719B}"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F1ED2C0-A2BE-48D8-A046-CF127E196A5B}" type="datetimeFigureOut">
              <a:rPr lang="ar-IQ" smtClean="0"/>
              <a:t>14/09/1441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647266-4263-41E9-96A8-B5117028719B}"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260648"/>
            <a:ext cx="7776864" cy="2862322"/>
          </a:xfrm>
          <a:prstGeom prst="rect">
            <a:avLst/>
          </a:prstGeom>
        </p:spPr>
        <p:txBody>
          <a:bodyPr wrap="square">
            <a:spAutoFit/>
          </a:bodyPr>
          <a:lstStyle/>
          <a:p>
            <a:r>
              <a:rPr lang="ar-IQ" b="1" dirty="0" smtClean="0"/>
              <a:t>تداخل </a:t>
            </a:r>
            <a:r>
              <a:rPr lang="ar-IQ" b="1" dirty="0" err="1" smtClean="0"/>
              <a:t>الوراثه</a:t>
            </a:r>
            <a:r>
              <a:rPr lang="ar-IQ" b="1" dirty="0" smtClean="0"/>
              <a:t> في البيئة :-</a:t>
            </a:r>
          </a:p>
          <a:p>
            <a:r>
              <a:rPr lang="ar-IQ" b="1" dirty="0" smtClean="0"/>
              <a:t>تبحث الوراثة الكمية في توارث الفروقات بين صفات الافراد والتي يعبر عنها بالدرجة بدلا من النوع ويلاحظ ان التغاير في الصفات الكمية يكون واضح وبشكل مستمر او متدرج وان معظم صفات المحاصيل الحقلية هي صفات كمية وتوجد بينها الكثير من الفروقات تكمن اهمية الوراثة لمربي النبات وذلك نتيجة لاستخدامه للتغاير الوراثي بين الاصناف وبين الصفات . اذ يلاحظ ان النباتات التي تدخل في برامج التربية سواء كان البرنامج تلقيح ذاتي او تهجين او انتخاب يعتمد بشكل اساسي على نسبة التغاير في الصفات ومن الملاحظ ان الصفات الكمية تعتبر واضحة وسهلة في الدراسة وذلك لسهولة دراسة الاختلاف بين صفاتها ، كما و يلاحظ ايضا ان الصفات الكمية تتأثر بالبيئة الموجودة فيها بشكل اكبر مما هو علية في الصفات النوعية ، وان دراسة التداخلات ما بين الوراثة والبيئة لهذه الصفات يمكن ان يوضح مدى تأثير كل من الوراثة والبيئة على الصفات المختلفة . </a:t>
            </a:r>
            <a:endParaRPr lang="ar-IQ" b="1" dirty="0"/>
          </a:p>
        </p:txBody>
      </p:sp>
      <p:sp>
        <p:nvSpPr>
          <p:cNvPr id="3" name="مستطيل 2"/>
          <p:cNvSpPr/>
          <p:nvPr/>
        </p:nvSpPr>
        <p:spPr>
          <a:xfrm>
            <a:off x="1187624" y="3122970"/>
            <a:ext cx="7416824" cy="2308324"/>
          </a:xfrm>
          <a:prstGeom prst="rect">
            <a:avLst/>
          </a:prstGeom>
        </p:spPr>
        <p:txBody>
          <a:bodyPr wrap="square">
            <a:spAutoFit/>
          </a:bodyPr>
          <a:lstStyle/>
          <a:p>
            <a:r>
              <a:rPr lang="ar-IQ" b="1" dirty="0" smtClean="0"/>
              <a:t>التغاير الوراثي :-</a:t>
            </a:r>
          </a:p>
          <a:p>
            <a:r>
              <a:rPr lang="ar-IQ" b="1" dirty="0" smtClean="0"/>
              <a:t>تعتمد دراسة وراثة الصفات الكمية على القيمة الوراثية لتلك الصفة ويمكن معرفة القيمة الوراثية لفرد ما عن طريق اجراء القياسات على المظهر الخارجي لذلك الفرد لصفة واحدة او صفات معينة وتعطى الصفة رقما معينا يدل على درجتها بينما تعبر القيمة المظهرية عن درجة سلوك  فرد معين لصفة معينة في بيئة معينة وبذا يمكن وضع العلاقة التالية بين القيمة الوراثية والقيمة المظهرية والبيئة بالشكل التالي :-  </a:t>
            </a:r>
          </a:p>
          <a:p>
            <a:r>
              <a:rPr lang="ar-IQ" b="1" dirty="0" smtClean="0"/>
              <a:t>                                                     علما ان </a:t>
            </a:r>
            <a:r>
              <a:rPr lang="en-US" b="1" dirty="0" smtClean="0"/>
              <a:t>P  </a:t>
            </a:r>
            <a:r>
              <a:rPr lang="ar-IQ" b="1" dirty="0" smtClean="0"/>
              <a:t>هو </a:t>
            </a:r>
            <a:r>
              <a:rPr lang="en-US" b="1" dirty="0" smtClean="0"/>
              <a:t>Phenotype  </a:t>
            </a:r>
          </a:p>
          <a:p>
            <a:r>
              <a:rPr lang="en-US" b="1" dirty="0" smtClean="0"/>
              <a:t>G + E =P</a:t>
            </a:r>
            <a:endParaRPr lang="en-US" b="1" dirty="0"/>
          </a:p>
        </p:txBody>
      </p:sp>
    </p:spTree>
    <p:extLst>
      <p:ext uri="{BB962C8B-B14F-4D97-AF65-F5344CB8AC3E}">
        <p14:creationId xmlns:p14="http://schemas.microsoft.com/office/powerpoint/2010/main" val="128657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532440" cy="3693319"/>
          </a:xfrm>
          <a:prstGeom prst="rect">
            <a:avLst/>
          </a:prstGeom>
        </p:spPr>
        <p:txBody>
          <a:bodyPr wrap="square">
            <a:spAutoFit/>
          </a:bodyPr>
          <a:lstStyle/>
          <a:p>
            <a:r>
              <a:rPr lang="ar-IQ" b="1" dirty="0" smtClean="0"/>
              <a:t>يعرف النوع الوراثي </a:t>
            </a:r>
            <a:r>
              <a:rPr lang="en-US" b="1" dirty="0" smtClean="0"/>
              <a:t>genotype   </a:t>
            </a:r>
            <a:r>
              <a:rPr lang="ar-IQ" b="1" dirty="0" smtClean="0"/>
              <a:t>ل : انه ذلك التركيب المعين من الجينات في الفرد والذي ممكن ان يعطي الفرد  شكله الخارجي ، بينما يعرف  </a:t>
            </a:r>
            <a:r>
              <a:rPr lang="en-US" b="1" dirty="0" err="1" smtClean="0"/>
              <a:t>Enviroment</a:t>
            </a:r>
            <a:r>
              <a:rPr lang="en-US" b="1" dirty="0" smtClean="0"/>
              <a:t>   </a:t>
            </a:r>
            <a:r>
              <a:rPr lang="ar-IQ" b="1" dirty="0" smtClean="0"/>
              <a:t>أنه التأثيرات البيئية على صفات لأفراد والتي تشترك مع التراكيب الوراثية لإعطاء الشكل  المظهري للأفراد .</a:t>
            </a:r>
          </a:p>
          <a:p>
            <a:r>
              <a:rPr lang="ar-IQ" b="1" dirty="0" smtClean="0"/>
              <a:t>يتطلب تقدير التأثيرات الوراثية </a:t>
            </a:r>
            <a:r>
              <a:rPr lang="ar-IQ" b="1" dirty="0" err="1" smtClean="0"/>
              <a:t>والتغايرات</a:t>
            </a:r>
            <a:r>
              <a:rPr lang="ar-IQ" b="1" dirty="0" smtClean="0"/>
              <a:t> نوعا من التركيب العائلي او الجماعة لغرض معرفة الاصول للفرد المدروس اذ يجب معرفة الاباء التي انحدرت منها الجماعة وعلاقة بعضها بالبعض الاخر . اذ يلاحظ في الجماعات المختلفة سهولة دراسة </a:t>
            </a:r>
            <a:r>
              <a:rPr lang="ar-IQ" b="1" dirty="0" err="1" smtClean="0"/>
              <a:t>التغايرات</a:t>
            </a:r>
            <a:r>
              <a:rPr lang="ar-IQ" b="1" dirty="0" smtClean="0"/>
              <a:t> الموجودة بينها كما وتساعد عملية معرفة القيم الوراثية في تسهيل دراسة التركيب الوراثي . ان معرفة تركيب أي فرد يمكننا من معرفة تأثير الجينات في صفات تلك الافراد ومن المعلوم ان الصفة الكمية محكومة بعدة ازواج من الجينات على مواقع مختلفة وبذا تكون الصفة الكمية (القيمة الوراثية) وتأثره بالتأثيرات الاضافية لتلك الجينات وبمواقعها المختلفة وعليه يمكن ان نعبر عن القيمة الوراثية بالمعادلة التالية :-</a:t>
            </a:r>
          </a:p>
          <a:p>
            <a:r>
              <a:rPr lang="ar-IQ" b="1" dirty="0" smtClean="0"/>
              <a:t>  </a:t>
            </a:r>
            <a:r>
              <a:rPr lang="en-US" b="1" dirty="0" smtClean="0"/>
              <a:t>VGE + VE+ VG       VP=    </a:t>
            </a:r>
          </a:p>
          <a:p>
            <a:r>
              <a:rPr lang="en-US" b="1" dirty="0" smtClean="0"/>
              <a:t> </a:t>
            </a:r>
            <a:r>
              <a:rPr lang="ar-IQ" b="1" dirty="0" smtClean="0"/>
              <a:t>حيث يمثل </a:t>
            </a:r>
            <a:r>
              <a:rPr lang="en-US" b="1" dirty="0" smtClean="0"/>
              <a:t>VG </a:t>
            </a:r>
            <a:r>
              <a:rPr lang="ar-IQ" b="1" dirty="0" smtClean="0"/>
              <a:t>التغاير الوراثي  و  </a:t>
            </a:r>
            <a:r>
              <a:rPr lang="en-US" b="1" dirty="0" smtClean="0"/>
              <a:t>VE  </a:t>
            </a:r>
            <a:r>
              <a:rPr lang="ar-IQ" b="1" dirty="0" smtClean="0"/>
              <a:t>التغاير البيئي    بينما يمثل   </a:t>
            </a:r>
            <a:r>
              <a:rPr lang="en-US" b="1" dirty="0" smtClean="0"/>
              <a:t>VGE  </a:t>
            </a:r>
            <a:r>
              <a:rPr lang="ar-IQ" b="1" dirty="0" smtClean="0"/>
              <a:t>التداخل ما بين التغاير الوراثي و البيئي .</a:t>
            </a:r>
            <a:endParaRPr lang="ar-IQ" b="1" dirty="0"/>
          </a:p>
        </p:txBody>
      </p:sp>
      <p:sp>
        <p:nvSpPr>
          <p:cNvPr id="3" name="مستطيل 2"/>
          <p:cNvSpPr/>
          <p:nvPr/>
        </p:nvSpPr>
        <p:spPr>
          <a:xfrm>
            <a:off x="4067944" y="4437112"/>
            <a:ext cx="4572000" cy="1477328"/>
          </a:xfrm>
          <a:prstGeom prst="rect">
            <a:avLst/>
          </a:prstGeom>
        </p:spPr>
        <p:txBody>
          <a:bodyPr>
            <a:spAutoFit/>
          </a:bodyPr>
          <a:lstStyle/>
          <a:p>
            <a:r>
              <a:rPr lang="ar-IQ" b="1" dirty="0" smtClean="0"/>
              <a:t>ويمكن تجزئة التغاير الوراثي الى عدة مكونات هي :-</a:t>
            </a:r>
          </a:p>
          <a:p>
            <a:r>
              <a:rPr lang="ar-IQ" b="1" dirty="0" smtClean="0"/>
              <a:t>  </a:t>
            </a:r>
            <a:r>
              <a:rPr lang="en-US" b="1" dirty="0" smtClean="0"/>
              <a:t>VD + VI+ VA       VG=    </a:t>
            </a:r>
            <a:endParaRPr lang="ar-IQ" b="1" dirty="0" smtClean="0"/>
          </a:p>
          <a:p>
            <a:endParaRPr lang="en-US" b="1" dirty="0" smtClean="0"/>
          </a:p>
          <a:p>
            <a:r>
              <a:rPr lang="ar-IQ" b="1" dirty="0" smtClean="0"/>
              <a:t>حيث ان :    </a:t>
            </a:r>
            <a:r>
              <a:rPr lang="en-US" b="1" dirty="0" smtClean="0"/>
              <a:t>VA  </a:t>
            </a:r>
            <a:r>
              <a:rPr lang="ar-IQ" b="1" dirty="0" smtClean="0"/>
              <a:t>التغاير الوراثي الاضافي  و </a:t>
            </a:r>
            <a:r>
              <a:rPr lang="en-US" b="1" dirty="0" smtClean="0"/>
              <a:t>VI    </a:t>
            </a:r>
            <a:r>
              <a:rPr lang="ar-IQ" b="1" dirty="0" smtClean="0"/>
              <a:t>التغاير الوراثي المتغلب   و  </a:t>
            </a:r>
            <a:r>
              <a:rPr lang="en-US" b="1" dirty="0" smtClean="0"/>
              <a:t>VD   </a:t>
            </a:r>
            <a:r>
              <a:rPr lang="ar-IQ" b="1" dirty="0" smtClean="0"/>
              <a:t>التغاير المتفوق (</a:t>
            </a:r>
            <a:r>
              <a:rPr lang="ar-IQ" b="1" dirty="0" err="1" smtClean="0"/>
              <a:t>التفوقي</a:t>
            </a:r>
            <a:r>
              <a:rPr lang="ar-IQ" b="1" dirty="0" smtClean="0"/>
              <a:t>) </a:t>
            </a:r>
            <a:endParaRPr lang="ar-IQ" b="1" dirty="0"/>
          </a:p>
        </p:txBody>
      </p:sp>
    </p:spTree>
    <p:extLst>
      <p:ext uri="{BB962C8B-B14F-4D97-AF65-F5344CB8AC3E}">
        <p14:creationId xmlns:p14="http://schemas.microsoft.com/office/powerpoint/2010/main" val="13424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88640"/>
            <a:ext cx="8172400" cy="3139321"/>
          </a:xfrm>
          <a:prstGeom prst="rect">
            <a:avLst/>
          </a:prstGeom>
        </p:spPr>
        <p:txBody>
          <a:bodyPr wrap="square">
            <a:spAutoFit/>
          </a:bodyPr>
          <a:lstStyle/>
          <a:p>
            <a:r>
              <a:rPr lang="ar-IQ" b="1" dirty="0" smtClean="0"/>
              <a:t>تداخل الوراثة × البيئة :-</a:t>
            </a:r>
          </a:p>
          <a:p>
            <a:r>
              <a:rPr lang="ar-IQ" b="1" dirty="0" smtClean="0"/>
              <a:t>تعتمد التفسيرات العلمية لعملية توارث الصفات في برامج تربية النبات على دقة القيم الوراثية لذا فان هذه القيم يجب ان تدون استنادا الى الصفات المظهرية التي تعكس التأثيرات الوراثية والبيئية الا ان مربي النبات لا يمكنه ان يفصل التأثيرات الوراثية عن التأثيرات البيئية لأي صفة من الصفات فمثلا لو اعطينا قيم معينة لأنواع وراثية مختلفة نامية في بيئات مختلفة  فأن تلك القيم ستكون نسبية مرتبطة بالتركيب الوراثي للنوع والذي يكون متأثر بالبيئة المزروع فيها النبات . ان القيم البيئية للأنواع عندما تزرع في مناطق جغرافية مختلفة تعطي ما يسمى التداخل ما بين الوراثة والبيئة فمثلا عند زراعة (10) أنواع وراثية في (10) بيئات سوف تعطي تداخلات وراثية بيئية كما تساوي 145(10) أن هذا الرقم كبير جدا وعليه عند تفسير النتائج لأحدى الصفات سوف تكون التداخلات الوراثية مع البيئة وتأثير كل منها على الاخر . </a:t>
            </a:r>
          </a:p>
          <a:p>
            <a:r>
              <a:rPr lang="ar-IQ" b="1" dirty="0" smtClean="0"/>
              <a:t>يمكن تقسيم التأثيرات البيئية الى نوعين هما :-</a:t>
            </a:r>
          </a:p>
          <a:p>
            <a:r>
              <a:rPr lang="ar-IQ" b="1" dirty="0" smtClean="0"/>
              <a:t>     أ- </a:t>
            </a:r>
            <a:r>
              <a:rPr lang="ar-IQ" b="1" dirty="0" err="1" smtClean="0"/>
              <a:t>تنبؤية</a:t>
            </a:r>
            <a:r>
              <a:rPr lang="ar-IQ" b="1" dirty="0" smtClean="0"/>
              <a:t>               ب- غير </a:t>
            </a:r>
            <a:r>
              <a:rPr lang="ar-IQ" b="1" dirty="0" err="1" smtClean="0"/>
              <a:t>تنبؤية</a:t>
            </a:r>
            <a:r>
              <a:rPr lang="ar-IQ" b="1" dirty="0" smtClean="0"/>
              <a:t> .</a:t>
            </a:r>
            <a:endParaRPr lang="ar-IQ" b="1" dirty="0"/>
          </a:p>
        </p:txBody>
      </p:sp>
      <p:sp>
        <p:nvSpPr>
          <p:cNvPr id="3" name="مستطيل 2"/>
          <p:cNvSpPr/>
          <p:nvPr/>
        </p:nvSpPr>
        <p:spPr>
          <a:xfrm>
            <a:off x="971600" y="3402390"/>
            <a:ext cx="7812360" cy="2031325"/>
          </a:xfrm>
          <a:prstGeom prst="rect">
            <a:avLst/>
          </a:prstGeom>
        </p:spPr>
        <p:txBody>
          <a:bodyPr wrap="square">
            <a:spAutoFit/>
          </a:bodyPr>
          <a:lstStyle/>
          <a:p>
            <a:r>
              <a:rPr lang="ar-IQ" b="1" dirty="0" smtClean="0"/>
              <a:t> </a:t>
            </a:r>
            <a:r>
              <a:rPr lang="ar-IQ" b="1" dirty="0" err="1" smtClean="0"/>
              <a:t>التنبؤية</a:t>
            </a:r>
            <a:r>
              <a:rPr lang="ar-IQ" b="1" dirty="0" smtClean="0"/>
              <a:t> فتشمل المناخ  ونوع التربة وطول الليل والنهار وموعد الزراعة وخصوبة التربة وغيرها من العوامل الاخرى . </a:t>
            </a:r>
          </a:p>
          <a:p>
            <a:r>
              <a:rPr lang="ar-IQ" b="1" dirty="0" smtClean="0"/>
              <a:t>اما الغير </a:t>
            </a:r>
            <a:r>
              <a:rPr lang="ar-IQ" b="1" dirty="0" err="1" smtClean="0"/>
              <a:t>تنبؤية</a:t>
            </a:r>
            <a:r>
              <a:rPr lang="ar-IQ" b="1" dirty="0" smtClean="0"/>
              <a:t> فتشمل تقلبات الجو غير المتوقعة مثل تقلبات درجات الحرارة وسقوط الأمطار و الاصابات المرضية والحشرية .</a:t>
            </a:r>
          </a:p>
          <a:p>
            <a:r>
              <a:rPr lang="ar-IQ" b="1" dirty="0" smtClean="0"/>
              <a:t>ان من أهم أهداف مربي النبات والذي يعمل على صفة كمية هو التأكيد على حجم التغاير الوراثي لتلك الصفة كأساس للتنبؤ كمقدار التحصيل الوراثي والذي يمكن ان يحصل عليه في برامجه الانتخابية ويراعي مربي النبات التداخل الوراثي البيئي وتأثيره على تلك الصفة . </a:t>
            </a:r>
            <a:endParaRPr lang="ar-IQ" b="1" dirty="0"/>
          </a:p>
        </p:txBody>
      </p:sp>
    </p:spTree>
    <p:extLst>
      <p:ext uri="{BB962C8B-B14F-4D97-AF65-F5344CB8AC3E}">
        <p14:creationId xmlns:p14="http://schemas.microsoft.com/office/powerpoint/2010/main" val="326730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115616" y="735955"/>
            <a:ext cx="7056784" cy="4001095"/>
          </a:xfrm>
          <a:prstGeom prst="rect">
            <a:avLst/>
          </a:prstGeom>
        </p:spPr>
        <p:txBody>
          <a:bodyPr wrap="square">
            <a:spAutoFit/>
          </a:bodyPr>
          <a:lstStyle/>
          <a:p>
            <a:pPr algn="ctr"/>
            <a:r>
              <a:rPr lang="ar-IQ" sz="2000" b="1" u="sng" dirty="0" smtClean="0">
                <a:effectLst/>
                <a:latin typeface="Times New Roman"/>
                <a:ea typeface="Times New Roman"/>
                <a:cs typeface="Simplified Arabic"/>
              </a:rPr>
              <a:t>كيفية تقدير تداخلات الوراثة في البيئة</a:t>
            </a:r>
            <a:r>
              <a:rPr lang="ar-IQ" sz="2000" b="1" dirty="0" smtClean="0">
                <a:effectLst/>
                <a:latin typeface="Times New Roman"/>
                <a:ea typeface="Times New Roman"/>
                <a:cs typeface="Simplified Arabic"/>
              </a:rPr>
              <a:t> </a:t>
            </a:r>
            <a:r>
              <a:rPr lang="ar-IQ" b="1" dirty="0" smtClean="0">
                <a:effectLst/>
                <a:latin typeface="Times New Roman"/>
                <a:ea typeface="Times New Roman"/>
                <a:cs typeface="Simplified Arabic"/>
              </a:rPr>
              <a:t>:-</a:t>
            </a:r>
            <a:endParaRPr lang="en-US" dirty="0" smtClean="0">
              <a:effectLst/>
              <a:latin typeface="Times New Roman"/>
              <a:ea typeface="Times New Roman"/>
            </a:endParaRPr>
          </a:p>
          <a:p>
            <a:r>
              <a:rPr lang="ar-IQ" b="1" dirty="0" smtClean="0">
                <a:effectLst/>
                <a:latin typeface="Times New Roman"/>
                <a:ea typeface="Times New Roman"/>
                <a:cs typeface="Simplified Arabic"/>
              </a:rPr>
              <a:t> توجد عدة طرق لمعرفة سلوك الاصناف او السلالات الوراثية المزروعة في عدة بيئات من أشهر تلك الطرق هو زراعة تلك الانواع الوراثية في عدة مكررات وفي عدة بيئات  ومن ثم تحليلها </a:t>
            </a:r>
            <a:r>
              <a:rPr lang="ar-IQ" b="1" dirty="0" err="1" smtClean="0">
                <a:effectLst/>
                <a:latin typeface="Times New Roman"/>
                <a:ea typeface="Times New Roman"/>
                <a:cs typeface="Simplified Arabic"/>
              </a:rPr>
              <a:t>أحصائيا</a:t>
            </a:r>
            <a:r>
              <a:rPr lang="ar-IQ" b="1" dirty="0" smtClean="0">
                <a:effectLst/>
                <a:latin typeface="Times New Roman"/>
                <a:ea typeface="Times New Roman"/>
                <a:cs typeface="Simplified Arabic"/>
              </a:rPr>
              <a:t> كما في الجدول التالي :- </a:t>
            </a:r>
            <a:endParaRPr lang="en-US" dirty="0" smtClean="0">
              <a:effectLst/>
              <a:latin typeface="Times New Roman"/>
              <a:ea typeface="Times New Roman"/>
            </a:endParaRPr>
          </a:p>
          <a:p>
            <a:r>
              <a:rPr lang="ar-IQ" b="1" dirty="0" smtClean="0">
                <a:effectLst/>
                <a:latin typeface="Times New Roman"/>
                <a:ea typeface="Times New Roman"/>
                <a:cs typeface="Simplified Arabic"/>
              </a:rPr>
              <a:t> </a:t>
            </a:r>
            <a:endParaRPr lang="en-US" dirty="0" smtClean="0">
              <a:effectLst/>
              <a:latin typeface="Times New Roman"/>
              <a:ea typeface="Times New Roman"/>
            </a:endParaRPr>
          </a:p>
          <a:p>
            <a:r>
              <a:rPr lang="ar-IQ" b="1" dirty="0" smtClean="0">
                <a:effectLst/>
                <a:latin typeface="Times New Roman"/>
                <a:ea typeface="Times New Roman"/>
                <a:cs typeface="Simplified Arabic"/>
              </a:rPr>
              <a:t> </a:t>
            </a:r>
            <a:endParaRPr lang="en-US" dirty="0" smtClean="0">
              <a:effectLst/>
              <a:latin typeface="Times New Roman"/>
              <a:ea typeface="Times New Roman"/>
            </a:endParaRPr>
          </a:p>
          <a:p>
            <a:r>
              <a:rPr lang="ar-IQ" b="1" dirty="0" smtClean="0">
                <a:effectLst/>
                <a:latin typeface="Times New Roman"/>
                <a:ea typeface="Times New Roman"/>
                <a:cs typeface="Simplified Arabic"/>
              </a:rPr>
              <a:t>مصادر التغاير ودرجات الحرية ومعدل المربعات </a:t>
            </a:r>
            <a:r>
              <a:rPr lang="ar-IQ" b="1" dirty="0" err="1" smtClean="0">
                <a:effectLst/>
                <a:latin typeface="Times New Roman"/>
                <a:ea typeface="Times New Roman"/>
                <a:cs typeface="Simplified Arabic"/>
              </a:rPr>
              <a:t>للانواع</a:t>
            </a:r>
            <a:r>
              <a:rPr lang="ar-IQ" b="1" dirty="0" smtClean="0">
                <a:effectLst/>
                <a:latin typeface="Times New Roman"/>
                <a:ea typeface="Times New Roman"/>
                <a:cs typeface="Simplified Arabic"/>
              </a:rPr>
              <a:t> الوراثية </a:t>
            </a:r>
            <a:r>
              <a:rPr lang="ar-IQ" b="1" dirty="0" err="1" smtClean="0">
                <a:effectLst/>
                <a:latin typeface="Times New Roman"/>
                <a:ea typeface="Times New Roman"/>
                <a:cs typeface="Simplified Arabic"/>
              </a:rPr>
              <a:t>المزروعه</a:t>
            </a:r>
            <a:r>
              <a:rPr lang="ar-IQ" b="1" dirty="0" smtClean="0">
                <a:effectLst/>
                <a:latin typeface="Times New Roman"/>
                <a:ea typeface="Times New Roman"/>
                <a:cs typeface="Simplified Arabic"/>
              </a:rPr>
              <a:t> بعدة بيئات وبعدة مكررات :</a:t>
            </a:r>
            <a:endParaRPr lang="en-US" dirty="0" smtClean="0">
              <a:effectLst/>
              <a:latin typeface="Times New Roman"/>
              <a:ea typeface="Times New Roman"/>
            </a:endParaRPr>
          </a:p>
          <a:p>
            <a:pPr algn="l"/>
            <a:r>
              <a:rPr lang="en-US" b="1" dirty="0" smtClean="0">
                <a:effectLst/>
                <a:latin typeface="Times New Roman"/>
                <a:ea typeface="Times New Roman"/>
              </a:rPr>
              <a:t>S.O.V.                              </a:t>
            </a:r>
            <a:r>
              <a:rPr lang="en-US" b="1" dirty="0" err="1" smtClean="0">
                <a:effectLst/>
                <a:latin typeface="Times New Roman"/>
                <a:ea typeface="Times New Roman"/>
              </a:rPr>
              <a:t>d.f.</a:t>
            </a:r>
            <a:r>
              <a:rPr lang="en-US" b="1" dirty="0" smtClean="0">
                <a:effectLst/>
                <a:latin typeface="Times New Roman"/>
                <a:ea typeface="Times New Roman"/>
              </a:rPr>
              <a:t>             M.S.            E-MS</a:t>
            </a:r>
            <a:r>
              <a:rPr lang="ar-IQ" b="1" dirty="0" smtClean="0">
                <a:effectLst/>
                <a:latin typeface="Times New Roman"/>
                <a:ea typeface="Times New Roman"/>
              </a:rPr>
              <a:t>  </a:t>
            </a:r>
            <a:endParaRPr lang="en-US" dirty="0" smtClean="0">
              <a:effectLst/>
              <a:latin typeface="Times New Roman"/>
              <a:ea typeface="Times New Roman"/>
            </a:endParaRPr>
          </a:p>
          <a:p>
            <a:pPr algn="l"/>
            <a:r>
              <a:rPr lang="en-US" b="1" dirty="0" err="1" smtClean="0">
                <a:effectLst/>
                <a:latin typeface="Times New Roman"/>
                <a:ea typeface="Times New Roman"/>
              </a:rPr>
              <a:t>Enviroments</a:t>
            </a:r>
            <a:r>
              <a:rPr lang="en-US" b="1" dirty="0" smtClean="0">
                <a:effectLst/>
                <a:latin typeface="Times New Roman"/>
                <a:ea typeface="Times New Roman"/>
              </a:rPr>
              <a:t> (E)           ( e-1)             ---                  ---    </a:t>
            </a:r>
            <a:endParaRPr lang="en-US" dirty="0" smtClean="0">
              <a:effectLst/>
              <a:latin typeface="Times New Roman"/>
              <a:ea typeface="Times New Roman"/>
            </a:endParaRPr>
          </a:p>
          <a:p>
            <a:pPr algn="l"/>
            <a:r>
              <a:rPr lang="en-US" b="1" dirty="0" smtClean="0">
                <a:effectLst/>
                <a:latin typeface="Times New Roman"/>
                <a:ea typeface="Times New Roman"/>
              </a:rPr>
              <a:t>Genotype                       ( g-1)           MS1            Ϭ</a:t>
            </a:r>
            <a:r>
              <a:rPr lang="en-US" b="1" baseline="30000" dirty="0" smtClean="0">
                <a:effectLst/>
                <a:latin typeface="Times New Roman"/>
                <a:ea typeface="Times New Roman"/>
              </a:rPr>
              <a:t>2</a:t>
            </a:r>
            <a:r>
              <a:rPr lang="en-US" b="1" dirty="0" smtClean="0">
                <a:effectLst/>
                <a:latin typeface="Times New Roman"/>
                <a:ea typeface="Times New Roman"/>
              </a:rPr>
              <a:t>e +r Ϭ</a:t>
            </a:r>
            <a:r>
              <a:rPr lang="en-US" b="1" baseline="30000" dirty="0" smtClean="0">
                <a:effectLst/>
                <a:latin typeface="Times New Roman"/>
                <a:ea typeface="Times New Roman"/>
              </a:rPr>
              <a:t>2</a:t>
            </a:r>
            <a:r>
              <a:rPr lang="en-US" b="1" dirty="0" smtClean="0">
                <a:effectLst/>
                <a:latin typeface="Times New Roman"/>
                <a:ea typeface="Times New Roman"/>
              </a:rPr>
              <a:t>ge+re Ϭ</a:t>
            </a:r>
            <a:r>
              <a:rPr lang="en-US" b="1" baseline="30000" dirty="0" smtClean="0">
                <a:effectLst/>
                <a:latin typeface="Times New Roman"/>
                <a:ea typeface="Times New Roman"/>
              </a:rPr>
              <a:t>2</a:t>
            </a:r>
            <a:r>
              <a:rPr lang="en-US" b="1" dirty="0" smtClean="0">
                <a:effectLst/>
                <a:latin typeface="Times New Roman"/>
                <a:ea typeface="Times New Roman"/>
              </a:rPr>
              <a:t>g            </a:t>
            </a:r>
            <a:endParaRPr lang="en-US" dirty="0" smtClean="0">
              <a:effectLst/>
              <a:latin typeface="Times New Roman"/>
              <a:ea typeface="Times New Roman"/>
            </a:endParaRPr>
          </a:p>
          <a:p>
            <a:pPr algn="l"/>
            <a:r>
              <a:rPr lang="en-US" b="1" dirty="0" smtClean="0">
                <a:effectLst/>
                <a:latin typeface="Times New Roman"/>
                <a:ea typeface="Times New Roman"/>
              </a:rPr>
              <a:t>G × E                             ( g-1)(e-1)    MS2            Ϭ</a:t>
            </a:r>
            <a:r>
              <a:rPr lang="en-US" b="1" baseline="30000" dirty="0" smtClean="0">
                <a:effectLst/>
                <a:latin typeface="Times New Roman"/>
                <a:ea typeface="Times New Roman"/>
              </a:rPr>
              <a:t>2</a:t>
            </a:r>
            <a:r>
              <a:rPr lang="en-US" b="1" dirty="0" smtClean="0">
                <a:effectLst/>
                <a:latin typeface="Times New Roman"/>
                <a:ea typeface="Times New Roman"/>
              </a:rPr>
              <a:t>e +r Ϭ</a:t>
            </a:r>
            <a:r>
              <a:rPr lang="en-US" b="1" baseline="30000" dirty="0" smtClean="0">
                <a:effectLst/>
                <a:latin typeface="Times New Roman"/>
                <a:ea typeface="Times New Roman"/>
              </a:rPr>
              <a:t>2</a:t>
            </a:r>
            <a:r>
              <a:rPr lang="en-US" b="1" dirty="0" smtClean="0">
                <a:effectLst/>
                <a:latin typeface="Times New Roman"/>
                <a:ea typeface="Times New Roman"/>
              </a:rPr>
              <a:t>ge     </a:t>
            </a:r>
            <a:endParaRPr lang="en-US" dirty="0" smtClean="0">
              <a:effectLst/>
              <a:latin typeface="Times New Roman"/>
              <a:ea typeface="Times New Roman"/>
            </a:endParaRPr>
          </a:p>
          <a:p>
            <a:pPr algn="l"/>
            <a:r>
              <a:rPr lang="en-US" b="1" dirty="0" smtClean="0">
                <a:effectLst/>
                <a:latin typeface="Times New Roman"/>
                <a:ea typeface="Times New Roman"/>
              </a:rPr>
              <a:t>Error                             </a:t>
            </a:r>
            <a:r>
              <a:rPr lang="en-US" b="1" dirty="0" err="1" smtClean="0">
                <a:effectLst/>
                <a:latin typeface="Times New Roman"/>
                <a:ea typeface="Times New Roman"/>
              </a:rPr>
              <a:t>ge</a:t>
            </a:r>
            <a:r>
              <a:rPr lang="en-US" b="1" dirty="0" smtClean="0">
                <a:effectLst/>
                <a:latin typeface="Times New Roman"/>
                <a:ea typeface="Times New Roman"/>
              </a:rPr>
              <a:t>(r-1)         MS3            Ϭ</a:t>
            </a:r>
            <a:r>
              <a:rPr lang="en-US" b="1" baseline="30000" dirty="0" smtClean="0">
                <a:effectLst/>
                <a:latin typeface="Times New Roman"/>
                <a:ea typeface="Times New Roman"/>
              </a:rPr>
              <a:t>2</a:t>
            </a:r>
            <a:r>
              <a:rPr lang="en-US" b="1" dirty="0" smtClean="0">
                <a:effectLst/>
                <a:latin typeface="Times New Roman"/>
                <a:ea typeface="Times New Roman"/>
              </a:rPr>
              <a:t>e r         </a:t>
            </a:r>
            <a:endParaRPr lang="en-US" dirty="0">
              <a:effectLst/>
              <a:latin typeface="Times New Roman"/>
              <a:ea typeface="Times New Roman"/>
            </a:endParaRPr>
          </a:p>
        </p:txBody>
      </p:sp>
    </p:spTree>
    <p:extLst>
      <p:ext uri="{BB962C8B-B14F-4D97-AF65-F5344CB8AC3E}">
        <p14:creationId xmlns:p14="http://schemas.microsoft.com/office/powerpoint/2010/main" val="133191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980728"/>
            <a:ext cx="7110536" cy="5078313"/>
          </a:xfrm>
          <a:prstGeom prst="rect">
            <a:avLst/>
          </a:prstGeom>
        </p:spPr>
        <p:txBody>
          <a:bodyPr wrap="square">
            <a:spAutoFit/>
          </a:bodyPr>
          <a:lstStyle/>
          <a:p>
            <a:r>
              <a:rPr lang="ar-IQ" b="1" dirty="0" smtClean="0"/>
              <a:t>ولغرض استخراج قيمة </a:t>
            </a:r>
            <a:r>
              <a:rPr lang="en-US" b="1" dirty="0" smtClean="0"/>
              <a:t>F </a:t>
            </a:r>
            <a:r>
              <a:rPr lang="ar-IQ" b="1" dirty="0" smtClean="0"/>
              <a:t>نقسم </a:t>
            </a:r>
            <a:r>
              <a:rPr lang="en-US" b="1" dirty="0" smtClean="0"/>
              <a:t>MS2  </a:t>
            </a:r>
            <a:r>
              <a:rPr lang="ar-IQ" b="1" dirty="0" smtClean="0"/>
              <a:t>على </a:t>
            </a:r>
            <a:r>
              <a:rPr lang="en-US" b="1" dirty="0" smtClean="0"/>
              <a:t>MS3   </a:t>
            </a:r>
            <a:r>
              <a:rPr lang="ar-IQ" b="1" dirty="0" smtClean="0"/>
              <a:t>حيث يتم اعتماد هذه القيمة لتقييم اهمية الفروقات في تداخل الانواع الوراثية مع البيئة . وهناك طريقة اخرى لقياس تداخلات الوراثة في البيئة تتم بدراسة الارتباط بين صفات الانواع الوراثية في بيئة معينة وعلاقتها بنفس الصفات في بيئة اخرى . ومن هذه النتائج يمكن الاستدلال على قيمة التداخلات بين الوراثة و البيئة . وهناك مجموعه من الطرق الاخرى المستخدمة في قياس الارتباطات او التداخلات ما بين البيئة و الوراثة ومنها استخدام معامل الارتداد  اذ تشير كل قيمة من قيم معامل الارتداد الى درجة الثبات </a:t>
            </a:r>
          </a:p>
          <a:p>
            <a:endParaRPr lang="ar-IQ" b="1" dirty="0" smtClean="0"/>
          </a:p>
          <a:p>
            <a:r>
              <a:rPr lang="ar-IQ" b="1" dirty="0" smtClean="0"/>
              <a:t>والتي يقصد بها قلة تأثر التركيب الوراثي بالتأثير البيئي وتكون بالشكل التالي :-</a:t>
            </a:r>
          </a:p>
          <a:p>
            <a:endParaRPr lang="ar-IQ" b="1" dirty="0" smtClean="0"/>
          </a:p>
          <a:p>
            <a:r>
              <a:rPr lang="ar-IQ" b="1" dirty="0" smtClean="0"/>
              <a:t>1- قيمة معامل الارتداد بحدود  واحد  يشير الى معدل ثبات عالي . </a:t>
            </a:r>
          </a:p>
          <a:p>
            <a:r>
              <a:rPr lang="ar-IQ" b="1" dirty="0" smtClean="0"/>
              <a:t>2- قيمة معامل الارتداد أقل من  واحد  يشير الى ثبات أعلى من المعدل .</a:t>
            </a:r>
          </a:p>
          <a:p>
            <a:r>
              <a:rPr lang="ar-IQ" b="1" dirty="0" smtClean="0"/>
              <a:t>3- قيمة معامل الارتداد  أكثر من  واحد  يشير الى درجة ثبات أقل من المعدل .</a:t>
            </a:r>
          </a:p>
          <a:p>
            <a:r>
              <a:rPr lang="ar-IQ" b="1" dirty="0" smtClean="0"/>
              <a:t>يمكن تعريف الصنف الثابت بأنه الصنف الذي يعطي أكبر حاصل في البيئات المختلفة او في البيئات الضعيفة فمثلا عند زراعة صنف من الحنطة في حقل ذو تربة منخفضة الخصوبة سوف يعطي هذا الصنف حاصل عالي يمكن ان يسمى هذا الصنف بالصنف الثابت أي قلة تأثر هذا الصنف بالظروف البيئية المزروع فيها . هنالك عدة دراسات تشمل مواضيع الوراثة والبيئة والتي يمكن لمربي  النبات الاعتماد عليها في خدمة برامج التربية . </a:t>
            </a:r>
            <a:endParaRPr lang="ar-IQ" b="1" dirty="0"/>
          </a:p>
        </p:txBody>
      </p:sp>
    </p:spTree>
    <p:extLst>
      <p:ext uri="{BB962C8B-B14F-4D97-AF65-F5344CB8AC3E}">
        <p14:creationId xmlns:p14="http://schemas.microsoft.com/office/powerpoint/2010/main" val="265495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TotalTime>
  <Words>934</Words>
  <Application>Microsoft Office PowerPoint</Application>
  <PresentationFormat>عرض على الشاشة (3:4)‏</PresentationFormat>
  <Paragraphs>39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3</cp:revision>
  <dcterms:created xsi:type="dcterms:W3CDTF">2020-05-06T19:17:35Z</dcterms:created>
  <dcterms:modified xsi:type="dcterms:W3CDTF">2020-05-06T20:11:57Z</dcterms:modified>
</cp:coreProperties>
</file>